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2" r:id="rId3"/>
    <p:sldId id="279" r:id="rId4"/>
    <p:sldId id="273" r:id="rId5"/>
    <p:sldId id="275" r:id="rId6"/>
    <p:sldId id="281" r:id="rId7"/>
    <p:sldId id="276" r:id="rId8"/>
    <p:sldId id="277" r:id="rId9"/>
    <p:sldId id="2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2</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marL="0" lvl="1"/>
            <a:r>
              <a:rPr lang="en-US" dirty="0"/>
              <a:t>Lecture 2: Congressional Limits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Congressional Limits</a:t>
            </a:r>
          </a:p>
        </p:txBody>
      </p:sp>
      <p:sp>
        <p:nvSpPr>
          <p:cNvPr id="3" name="Content Placeholder 2"/>
          <p:cNvSpPr>
            <a:spLocks noGrp="1"/>
          </p:cNvSpPr>
          <p:nvPr>
            <p:ph idx="1"/>
          </p:nvPr>
        </p:nvSpPr>
        <p:spPr>
          <a:xfrm>
            <a:off x="457200" y="1600200"/>
            <a:ext cx="8229600" cy="4495800"/>
          </a:xfrm>
        </p:spPr>
        <p:txBody>
          <a:bodyPr>
            <a:normAutofit fontScale="92500" lnSpcReduction="10000"/>
          </a:bodyPr>
          <a:lstStyle/>
          <a:p>
            <a:r>
              <a:rPr lang="en-US" dirty="0"/>
              <a:t>Article III states that the “Supreme Court shall have appellate jurisdiction, both as to Law and Fact, with such Exceptions, and under such Regulations as the Congress shall make.”</a:t>
            </a:r>
          </a:p>
          <a:p>
            <a:pPr lvl="1"/>
            <a:r>
              <a:rPr lang="en-US" dirty="0"/>
              <a:t>Can Congress use this authority to restrict the Supreme Court jurisdiction to hear particular types of cases? </a:t>
            </a:r>
          </a:p>
          <a:p>
            <a:r>
              <a:rPr lang="en-US" dirty="0"/>
              <a:t>Two Congressional Limits: </a:t>
            </a:r>
          </a:p>
          <a:p>
            <a:pPr marL="914400" lvl="1" indent="-514350">
              <a:buFont typeface="+mj-lt"/>
              <a:buAutoNum type="arabicPeriod"/>
            </a:pPr>
            <a:r>
              <a:rPr lang="en-US" dirty="0"/>
              <a:t>The Exceptions and Regulations Clause</a:t>
            </a:r>
          </a:p>
          <a:p>
            <a:pPr marL="914400" lvl="1" indent="-514350">
              <a:buFont typeface="+mj-lt"/>
              <a:buAutoNum type="arabicPeriod"/>
            </a:pPr>
            <a:r>
              <a:rPr lang="en-US" dirty="0"/>
              <a:t>Separation of Powers</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and Regulations Clause</a:t>
            </a:r>
          </a:p>
        </p:txBody>
      </p:sp>
      <p:sp>
        <p:nvSpPr>
          <p:cNvPr id="3" name="Content Placeholder 2"/>
          <p:cNvSpPr>
            <a:spLocks noGrp="1"/>
          </p:cNvSpPr>
          <p:nvPr>
            <p:ph idx="1"/>
          </p:nvPr>
        </p:nvSpPr>
        <p:spPr/>
        <p:txBody>
          <a:bodyPr>
            <a:normAutofit fontScale="92500" lnSpcReduction="20000"/>
          </a:bodyPr>
          <a:lstStyle/>
          <a:p>
            <a:r>
              <a:rPr lang="en-US" dirty="0"/>
              <a:t>What does Article III mean when it says that Supreme Court jurisdiction exists subject to such “exceptions and regulations” as Congress shall make? </a:t>
            </a:r>
          </a:p>
          <a:p>
            <a:pPr marL="857250" lvl="1" indent="-457200">
              <a:buFont typeface="Calibri" panose="020F0502020204030204" pitchFamily="34" charset="0"/>
              <a:buChar char="⁻"/>
            </a:pPr>
            <a:r>
              <a:rPr lang="en-US" dirty="0"/>
              <a:t>On one side, this clause could be read to provide Congress with broad powers to remove matters from the Supreme Court’s authority.</a:t>
            </a:r>
          </a:p>
          <a:p>
            <a:pPr marL="1257300" lvl="2" indent="-457200">
              <a:buFont typeface="Courier New" panose="02070309020205020404" pitchFamily="49" charset="0"/>
              <a:buChar char="o"/>
            </a:pPr>
            <a:r>
              <a:rPr lang="en-US" dirty="0"/>
              <a:t>However, under this reading, Congress cannot use this power in a manner that violates other Constitutional provisions.</a:t>
            </a:r>
          </a:p>
          <a:p>
            <a:pPr marL="857250" lvl="1" indent="-457200">
              <a:buFont typeface="Calibri" panose="020F0502020204030204" pitchFamily="34" charset="0"/>
              <a:buChar char="⁻"/>
            </a:pPr>
            <a:r>
              <a:rPr lang="en-US" dirty="0"/>
              <a:t>Alternately, this clause could be interpreted to mean that Congress is limited in its ability to control Supreme Court jurisdiction. </a:t>
            </a:r>
          </a:p>
        </p:txBody>
      </p:sp>
    </p:spTree>
    <p:extLst>
      <p:ext uri="{BB962C8B-B14F-4D97-AF65-F5344CB8AC3E}">
        <p14:creationId xmlns:p14="http://schemas.microsoft.com/office/powerpoint/2010/main" val="2625230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Ex Parte </a:t>
            </a:r>
            <a:r>
              <a:rPr lang="en-US" i="1" dirty="0" err="1"/>
              <a:t>McCardle</a:t>
            </a:r>
            <a:r>
              <a:rPr lang="en-US" i="1" dirty="0"/>
              <a:t> </a:t>
            </a:r>
            <a:r>
              <a:rPr lang="en-US" dirty="0"/>
              <a:t>(1868)</a:t>
            </a:r>
          </a:p>
        </p:txBody>
      </p:sp>
      <p:sp>
        <p:nvSpPr>
          <p:cNvPr id="3" name="Content Placeholder 2"/>
          <p:cNvSpPr>
            <a:spLocks noGrp="1"/>
          </p:cNvSpPr>
          <p:nvPr>
            <p:ph idx="1"/>
          </p:nvPr>
        </p:nvSpPr>
        <p:spPr>
          <a:xfrm>
            <a:off x="457200" y="1417638"/>
            <a:ext cx="8229600" cy="4906962"/>
          </a:xfrm>
        </p:spPr>
        <p:txBody>
          <a:bodyPr>
            <a:normAutofit fontScale="70000" lnSpcReduction="20000"/>
          </a:bodyPr>
          <a:lstStyle/>
          <a:p>
            <a:pPr marL="0" indent="0">
              <a:buNone/>
            </a:pPr>
            <a:r>
              <a:rPr lang="en-US" dirty="0"/>
              <a:t>Background: </a:t>
            </a:r>
          </a:p>
          <a:p>
            <a:pPr marL="0" indent="0">
              <a:buNone/>
            </a:pPr>
            <a:endParaRPr lang="en-US" sz="1200" dirty="0"/>
          </a:p>
          <a:p>
            <a:r>
              <a:rPr lang="en-US" dirty="0" err="1"/>
              <a:t>McCardle</a:t>
            </a:r>
            <a:r>
              <a:rPr lang="en-US" dirty="0"/>
              <a:t> was a newspaper editor in who was arrested by federal officials for writing a series of newspaper articles that were highly critical of Reconstruction efforts after the Civil War.</a:t>
            </a:r>
          </a:p>
          <a:p>
            <a:pPr marL="0" indent="0">
              <a:buNone/>
            </a:pPr>
            <a:endParaRPr lang="en-US" sz="1200" dirty="0"/>
          </a:p>
          <a:p>
            <a:r>
              <a:rPr lang="en-US" dirty="0" err="1"/>
              <a:t>McCardle</a:t>
            </a:r>
            <a:r>
              <a:rPr lang="en-US" dirty="0"/>
              <a:t> filed a habeas corpus writ claiming that Congress lacked authority under the Constitution to provide for military trials for civilians. </a:t>
            </a:r>
          </a:p>
          <a:p>
            <a:pPr lvl="1"/>
            <a:r>
              <a:rPr lang="en-US" dirty="0"/>
              <a:t>An 1867 Act authorized federal courts to grant habeas corpus to persons held in violation of their constitutional rights and granted the Supreme Court the authority to hear appeals.</a:t>
            </a:r>
          </a:p>
          <a:p>
            <a:pPr lvl="1"/>
            <a:r>
              <a:rPr lang="en-US" dirty="0"/>
              <a:t>The circuit court denied </a:t>
            </a:r>
            <a:r>
              <a:rPr lang="en-US" dirty="0" err="1"/>
              <a:t>McCardle’s</a:t>
            </a:r>
            <a:r>
              <a:rPr lang="en-US" dirty="0"/>
              <a:t> habeas corpus writ but the Supreme Court sustained jurisdiction to hear an appeal on the merits.</a:t>
            </a:r>
          </a:p>
          <a:p>
            <a:r>
              <a:rPr lang="en-US" dirty="0"/>
              <a:t>In 1868, Congress passed an act that repealed the portion of the 1867 statute that allowed the exercise by the Supreme Court of jurisdiction on such appeals, past or present. </a:t>
            </a:r>
          </a:p>
          <a:p>
            <a:pPr lvl="1"/>
            <a:endParaRPr lang="en-US" dirty="0"/>
          </a:p>
        </p:txBody>
      </p:sp>
    </p:spTree>
    <p:extLst>
      <p:ext uri="{BB962C8B-B14F-4D97-AF65-F5344CB8AC3E}">
        <p14:creationId xmlns:p14="http://schemas.microsoft.com/office/powerpoint/2010/main" val="207041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Ex Parte </a:t>
            </a:r>
            <a:r>
              <a:rPr lang="en-US" i="1" dirty="0" err="1"/>
              <a:t>McCardle</a:t>
            </a:r>
            <a:endParaRPr lang="en-US" i="1" dirty="0"/>
          </a:p>
        </p:txBody>
      </p:sp>
      <p:sp>
        <p:nvSpPr>
          <p:cNvPr id="3" name="Content Placeholder 2"/>
          <p:cNvSpPr>
            <a:spLocks noGrp="1"/>
          </p:cNvSpPr>
          <p:nvPr>
            <p:ph idx="1"/>
          </p:nvPr>
        </p:nvSpPr>
        <p:spPr/>
        <p:txBody>
          <a:bodyPr>
            <a:normAutofit/>
          </a:bodyPr>
          <a:lstStyle/>
          <a:p>
            <a:pPr marL="0" indent="0">
              <a:buNone/>
            </a:pPr>
            <a:r>
              <a:rPr lang="en-US" dirty="0"/>
              <a:t>Issue: Does Congress have the power to make exceptions to the Supreme Court’s appellate jurisdiction in cases in which it has already granted jurisdiction?</a:t>
            </a:r>
          </a:p>
          <a:p>
            <a:pPr marL="0" indent="0">
              <a:buNone/>
            </a:pPr>
            <a:endParaRPr lang="en-US" sz="1000" dirty="0"/>
          </a:p>
          <a:p>
            <a:r>
              <a:rPr lang="en-US" dirty="0"/>
              <a:t>If the 1868 Act constitutionally repealed the Court’s authority under the 1867 statute, then </a:t>
            </a:r>
            <a:r>
              <a:rPr lang="en-US" dirty="0" err="1"/>
              <a:t>McCardle’s</a:t>
            </a:r>
            <a:r>
              <a:rPr lang="en-US" dirty="0"/>
              <a:t> case would have to be dismissed for lack of jurisdiction</a:t>
            </a:r>
          </a:p>
        </p:txBody>
      </p:sp>
    </p:spTree>
    <p:extLst>
      <p:ext uri="{BB962C8B-B14F-4D97-AF65-F5344CB8AC3E}">
        <p14:creationId xmlns:p14="http://schemas.microsoft.com/office/powerpoint/2010/main" val="106137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Ex Parte </a:t>
            </a:r>
            <a:r>
              <a:rPr lang="en-US" i="1" dirty="0" err="1"/>
              <a:t>McCardle</a:t>
            </a:r>
            <a:endParaRPr lang="en-US" i="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Holding: The Constitution gives the Supreme Court appellate jurisdiction, but it gives Congress the express power to make exceptions to that appellate jurisdiction.</a:t>
            </a:r>
          </a:p>
          <a:p>
            <a:pPr marL="0" indent="0">
              <a:buNone/>
            </a:pPr>
            <a:endParaRPr lang="en-US" sz="1400" dirty="0"/>
          </a:p>
          <a:p>
            <a:r>
              <a:rPr lang="en-US" dirty="0"/>
              <a:t>The Court observed that although the Court’s  authority stems from the Constitution, it “is conferred ‘with such exceptions and under such regulations as Congress shall make.’”</a:t>
            </a:r>
          </a:p>
          <a:p>
            <a:r>
              <a:rPr lang="en-US" dirty="0"/>
              <a:t>The 1868 Act was an unmistakable exception to the Court’s appellate jurisdiction, thus mandating the dismissal of </a:t>
            </a:r>
            <a:r>
              <a:rPr lang="en-US" dirty="0" err="1"/>
              <a:t>McCardle’s</a:t>
            </a:r>
            <a:r>
              <a:rPr lang="en-US" dirty="0"/>
              <a:t> appeal. </a:t>
            </a:r>
          </a:p>
          <a:p>
            <a:pPr lvl="1"/>
            <a:r>
              <a:rPr lang="en-US" dirty="0"/>
              <a:t>The Court stated: “The provision of the Act of 1867, affirming the appellate jurisdiction of this court in cases of habeas corpus is expressly repealed. It is hardly possible to imagine a plainer instance of positive exception.” (CB 35)</a:t>
            </a:r>
          </a:p>
        </p:txBody>
      </p:sp>
    </p:spTree>
    <p:extLst>
      <p:ext uri="{BB962C8B-B14F-4D97-AF65-F5344CB8AC3E}">
        <p14:creationId xmlns:p14="http://schemas.microsoft.com/office/powerpoint/2010/main" val="3032879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Klein </a:t>
            </a:r>
            <a:r>
              <a:rPr lang="en-US" dirty="0"/>
              <a:t>(1871)</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Background: </a:t>
            </a:r>
          </a:p>
          <a:p>
            <a:r>
              <a:rPr lang="en-US" dirty="0"/>
              <a:t>Congress adopted a statute providing that individuals whose property was seized during the Civil War could recover the property, or compensation for it, upon proof that they had not offered aid or comfort to the enemy during the war.</a:t>
            </a:r>
          </a:p>
          <a:p>
            <a:pPr lvl="1"/>
            <a:r>
              <a:rPr lang="en-US" dirty="0"/>
              <a:t>The Supreme Court held that a presidential pardon fulfilled the statutory requirement of demonstrating that an individual was not a supporter of the rebellion.</a:t>
            </a:r>
          </a:p>
          <a:p>
            <a:r>
              <a:rPr lang="en-US" dirty="0"/>
              <a:t>Congress then passed another statute stating that a pardon was inadmissible as evidence in a claim for seized property, and required that if a court found that a pardon was secured without an express disclaimer of, such finding was to act as a bar to jurisdiction.</a:t>
            </a:r>
          </a:p>
        </p:txBody>
      </p:sp>
    </p:spTree>
    <p:extLst>
      <p:ext uri="{BB962C8B-B14F-4D97-AF65-F5344CB8AC3E}">
        <p14:creationId xmlns:p14="http://schemas.microsoft.com/office/powerpoint/2010/main" val="1458397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Klein</a:t>
            </a:r>
          </a:p>
        </p:txBody>
      </p:sp>
      <p:sp>
        <p:nvSpPr>
          <p:cNvPr id="3" name="Content Placeholder 2"/>
          <p:cNvSpPr>
            <a:spLocks noGrp="1"/>
          </p:cNvSpPr>
          <p:nvPr>
            <p:ph idx="1"/>
          </p:nvPr>
        </p:nvSpPr>
        <p:spPr/>
        <p:txBody>
          <a:bodyPr>
            <a:normAutofit/>
          </a:bodyPr>
          <a:lstStyle/>
          <a:p>
            <a:pPr marL="0" indent="0">
              <a:buNone/>
            </a:pPr>
            <a:r>
              <a:rPr lang="en-US" dirty="0"/>
              <a:t>Issue: Is Congress’ statute purporting to render a pardon inadmissible a valid exercise of congressional authority? </a:t>
            </a:r>
          </a:p>
          <a:p>
            <a:pPr marL="857250" lvl="1" indent="-457200">
              <a:buFont typeface="Arial" panose="020B0604020202020204" pitchFamily="34" charset="0"/>
              <a:buChar char="•"/>
            </a:pPr>
            <a:r>
              <a:rPr lang="en-US" dirty="0"/>
              <a:t>Congress has the power to create exceptions and regulations to the Court’s appellate jurisdiction, but they cannot direct the results in particular cases without violating the doctrine of separation of powers.</a:t>
            </a:r>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3022750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Klein</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marL="0" indent="0">
              <a:buNone/>
            </a:pPr>
            <a:r>
              <a:rPr lang="en-US" dirty="0"/>
              <a:t>Holding: The statue is unconstitutional because it improperly denies the Court appellate jurisdiction regarding decisions based on such pardons and infringes the President's constitutional power to grant pardons.</a:t>
            </a:r>
          </a:p>
          <a:p>
            <a:pPr marL="0" indent="0">
              <a:buNone/>
            </a:pPr>
            <a:endParaRPr lang="en-US" sz="1400" dirty="0"/>
          </a:p>
          <a:p>
            <a:pPr lvl="1"/>
            <a:r>
              <a:rPr lang="en-US" dirty="0"/>
              <a:t>“It seems to us that this is not an exercise of the acknowledged power of Congress to make exceptions and prescribe regulations to the appellate power . . . We must think that Congress has inadvertently passed the limit which separates the legislative power from the judicial power.” (CB 37)</a:t>
            </a:r>
          </a:p>
          <a:p>
            <a:pPr lvl="1"/>
            <a:r>
              <a:rPr lang="en-US" dirty="0"/>
              <a:t>The statute overreached the power of Congress by attempting to exercise authorities constitutionally delegated to executive branch</a:t>
            </a:r>
          </a:p>
          <a:p>
            <a:pPr lvl="2">
              <a:buFont typeface="Courier New" panose="02070309020205020404" pitchFamily="49" charset="0"/>
              <a:buChar char="o"/>
            </a:pPr>
            <a:r>
              <a:rPr lang="en-US" dirty="0"/>
              <a:t>Congress impaired the presidential pardons by requiring that they be inadmissible as evidence in these cases. The President has the constitutional authority to pardon offenses. By disallowing the full effect of the pardons, Congress attempted to reduce the President’s constitutional authority.</a:t>
            </a:r>
          </a:p>
          <a:p>
            <a:pPr lvl="1"/>
            <a:endParaRPr lang="en-US" dirty="0"/>
          </a:p>
        </p:txBody>
      </p:sp>
    </p:spTree>
    <p:extLst>
      <p:ext uri="{BB962C8B-B14F-4D97-AF65-F5344CB8AC3E}">
        <p14:creationId xmlns:p14="http://schemas.microsoft.com/office/powerpoint/2010/main" val="844960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2988</TotalTime>
  <Words>837</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Courier New</vt:lpstr>
      <vt:lpstr>Office Theme</vt:lpstr>
      <vt:lpstr>Constitutional Law</vt:lpstr>
      <vt:lpstr>Congressional Limits</vt:lpstr>
      <vt:lpstr>Exceptions and Regulations Clause</vt:lpstr>
      <vt:lpstr>Ex Parte McCardle (1868)</vt:lpstr>
      <vt:lpstr>Ex Parte McCardle</vt:lpstr>
      <vt:lpstr>Ex Parte McCardle</vt:lpstr>
      <vt:lpstr>United States v. Klein (1871)</vt:lpstr>
      <vt:lpstr>United States v. Klein</vt:lpstr>
      <vt:lpstr>United States v. Klein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2</cp:revision>
  <dcterms:created xsi:type="dcterms:W3CDTF">2014-06-13T07:23:28Z</dcterms:created>
  <dcterms:modified xsi:type="dcterms:W3CDTF">2022-06-06T12:16:25Z</dcterms:modified>
</cp:coreProperties>
</file>